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0" r:id="rId5"/>
    <p:sldId id="261" r:id="rId6"/>
    <p:sldId id="262" r:id="rId7"/>
    <p:sldId id="285" r:id="rId8"/>
    <p:sldId id="272" r:id="rId9"/>
    <p:sldId id="289" r:id="rId10"/>
    <p:sldId id="274" r:id="rId11"/>
    <p:sldId id="282" r:id="rId12"/>
    <p:sldId id="288" r:id="rId13"/>
    <p:sldId id="284" r:id="rId14"/>
    <p:sldId id="283" r:id="rId15"/>
    <p:sldId id="287" r:id="rId16"/>
    <p:sldId id="280" r:id="rId17"/>
    <p:sldId id="286" r:id="rId18"/>
    <p:sldId id="268" r:id="rId19"/>
    <p:sldId id="270" r:id="rId20"/>
  </p:sldIdLst>
  <p:sldSz cx="12192000" cy="6858000"/>
  <p:notesSz cx="6858000" cy="9144000"/>
  <p:embeddedFontLst>
    <p:embeddedFont>
      <p:font typeface="나눔고딕" panose="020B0600000101010101" charset="-127"/>
      <p:regular r:id="rId21"/>
      <p:bold r:id="rId22"/>
    </p:embeddedFont>
    <p:embeddedFont>
      <p:font typeface="나눔고딕 Extra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3A208-0D3D-4EC6-9EE3-1038E6F4DFDE}" v="791" dt="2022-02-24T07:22:47.945"/>
    <p1510:client id="{12F5D510-64FB-4BDB-B976-85722D8B4877}" v="3038" dt="2022-02-24T07:38:34.440"/>
    <p1510:client id="{78151D41-F8DC-4967-9082-4A2D047E14F9}" v="1929" dt="2022-02-24T07:11:30.334"/>
    <p1510:client id="{3624CF60-6F6C-462F-94C7-BF136D5563A8}" v="98" dt="2022-02-24T07:30:53.744"/>
    <p1510:client id="{3CF9D336-E33D-4F26-80A9-BAFB782D8692}" v="1790" dt="2022-02-24T07:32:01.984"/>
    <p1510:client id="{42592B2D-A109-4FE2-A610-9C3C9007745B}" v="609" dt="2022-02-24T07:37:40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58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8184" y="2606285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AI </a:t>
            </a:r>
            <a:r>
              <a:rPr lang="ko-KR" altLang="en-US" sz="2400"/>
              <a:t>대구경북 </a:t>
            </a:r>
            <a:r>
              <a:rPr lang="en-US" altLang="ko-KR" sz="2400"/>
              <a:t>1</a:t>
            </a:r>
            <a:r>
              <a:rPr lang="ko-KR" altLang="en-US" sz="2400"/>
              <a:t>반 </a:t>
            </a:r>
            <a:r>
              <a:rPr lang="en-US" altLang="ko-KR" sz="2400"/>
              <a:t>2</a:t>
            </a:r>
            <a:r>
              <a:rPr lang="ko-KR" altLang="en-US" sz="2400"/>
              <a:t>조</a:t>
            </a:r>
            <a:endParaRPr lang="en-US" altLang="ko-KR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3198" y="3067950"/>
            <a:ext cx="304121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마스크</a:t>
            </a:r>
            <a:r>
              <a:rPr lang="en-US" altLang="ko-KR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제품</a:t>
            </a:r>
            <a:r>
              <a:rPr lang="en-US" altLang="ko-KR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리뷰</a:t>
            </a:r>
            <a:r>
              <a:rPr lang="en-US" altLang="ko-KR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분석</a:t>
            </a:r>
            <a:endParaRPr lang="ko-KR" altLang="en-US" sz="2400" err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/>
              <a:ea typeface="나눔고딕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9997" y="3869707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강민수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고세림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김효정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황찬웅</a:t>
            </a:r>
            <a:endParaRPr lang="en-US" altLang="ko-KR" sz="1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652224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28489" y="979004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2887" y="1041856"/>
            <a:ext cx="360429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미마 마스크 높은 평점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20876" y="4469943"/>
            <a:ext cx="10976458" cy="830997"/>
            <a:chOff x="501606" y="2727991"/>
            <a:chExt cx="10976458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944200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'귀', '귀가', '숨쉬기', '편하다', '편해요', '밀착' 등의 단어들을 통해 사용감이 좋은 마스크임을 도출하였다.   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1033648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미마마스크만의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특징인 탄성 부직포 이어밴드와 새부리형 디자인이 기존 평준화된 마스크에 비해 귀 쪽 부분이 편하고,  숨쉬기가 편하다.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0143" y="5486455"/>
            <a:ext cx="9407118" cy="979751"/>
            <a:chOff x="501606" y="2727991"/>
            <a:chExt cx="9407118" cy="979751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698684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높은 광고효과(유명한 연예인을 광고모델로 발탁,  미마만의 독특한 디자인 강조)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876714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'선호', '광고' 라는 단어가 보이는데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미마는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'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김선호'라는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배우를 광고모델로 발탁하여 미마만의 이미지를 구축했다.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-&gt; 광고효과가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미마마스크를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구매하게 하는 데에 일조한다는 것을 알 수 있었다.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81FFE0-E960-4D9F-9D10-539882D3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3" y="2204971"/>
            <a:ext cx="3412066" cy="1770885"/>
          </a:xfrm>
          <a:prstGeom prst="rect">
            <a:avLst/>
          </a:prstGeom>
        </p:spPr>
      </p:pic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D7253D-9936-4A69-96C7-5FE785A3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81" y="2207183"/>
            <a:ext cx="3716866" cy="1781797"/>
          </a:xfrm>
          <a:prstGeom prst="rect">
            <a:avLst/>
          </a:prstGeom>
        </p:spPr>
      </p:pic>
      <p:pic>
        <p:nvPicPr>
          <p:cNvPr id="8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1F27082-0DFC-43A6-8CF0-59B991FE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162" y="2212579"/>
            <a:ext cx="3412066" cy="1769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987256-1CEB-4506-943D-1EAA630B1BD3}"/>
              </a:ext>
            </a:extLst>
          </p:cNvPr>
          <p:cNvSpPr txBox="1"/>
          <p:nvPr/>
        </p:nvSpPr>
        <p:spPr>
          <a:xfrm>
            <a:off x="1734255" y="18621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[명사]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871D13-7B23-45B3-A018-1E81801C0F30}"/>
              </a:ext>
            </a:extLst>
          </p:cNvPr>
          <p:cNvSpPr txBox="1"/>
          <p:nvPr/>
        </p:nvSpPr>
        <p:spPr>
          <a:xfrm>
            <a:off x="5527322" y="1862165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[형용사]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0E950-185A-49C0-BD40-3460E95B6114}"/>
              </a:ext>
            </a:extLst>
          </p:cNvPr>
          <p:cNvSpPr txBox="1"/>
          <p:nvPr/>
        </p:nvSpPr>
        <p:spPr>
          <a:xfrm>
            <a:off x="9743722" y="18621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[동사]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28489" y="818137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8483" y="880989"/>
            <a:ext cx="350769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미마 마스크 낮은 평점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0010" y="4224410"/>
            <a:ext cx="11006915" cy="1195195"/>
            <a:chOff x="501606" y="2727991"/>
            <a:chExt cx="11006915" cy="1195195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3801041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품질 불량과 불완전한 마스크 귀 쪽 디자인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10366941" cy="73866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앞서 높은 평점데이터를 분석해본 결과,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미마마스크는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마스크의 귀 쪽 부분을 개선하여 타사 마스크에 비해 귀가 아프지 않은 디자인을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선호하고 있는데  피부에 맞는 편한 디자인을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추구하다보니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소재가 얇고 불완전하여 불량이 있고, 잘 찢어져서 불편하다는 의견이 많았다.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-&gt; 귀가 편하다는 장점도 좋지만 이를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해결할만한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튼튼한 소재로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변경해야할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것 같다.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0010" y="5519766"/>
            <a:ext cx="7775668" cy="1077218"/>
            <a:chOff x="433873" y="2845968"/>
            <a:chExt cx="7775668" cy="1077218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1396536" cy="338554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사이즈 불일치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7067961" cy="738664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크롤링한 데이터는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미마마스크에서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가장 소비가 많이 되고, 리뷰 수가 많은 중형 마스크인데,</a:t>
              </a:r>
              <a:endParaRPr lang="ko-KR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F0502020204030204"/>
                <a:ea typeface="맑은 고딕" panose="020B0503020000020004" pitchFamily="34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대체적으로 타사 마스크에 비해 중형사이즈가 작은 것인지 작다는 의견이 지배적이었다. </a:t>
              </a:r>
              <a:endParaRPr lang="ko-KR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F0502020204030204"/>
                <a:ea typeface="맑은 고딕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-&gt; 이는 소비자들에게 대형마스크의 소비를 촉진하면 개선될 것이다. </a:t>
              </a:r>
              <a:endParaRPr lang="ko-KR">
                <a:ea typeface="맑은 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3873" y="2863458"/>
              <a:ext cx="538930" cy="830997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748161-266C-4CC0-815E-AB9774C2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2083052"/>
            <a:ext cx="3581400" cy="1824781"/>
          </a:xfrm>
          <a:prstGeom prst="rect">
            <a:avLst/>
          </a:prstGeom>
        </p:spPr>
      </p:pic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E336C0D-CBE6-48F1-A7B2-0F223AF2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83" y="2142491"/>
            <a:ext cx="3496733" cy="1768366"/>
          </a:xfrm>
          <a:prstGeom prst="rect">
            <a:avLst/>
          </a:prstGeom>
        </p:spPr>
      </p:pic>
      <p:pic>
        <p:nvPicPr>
          <p:cNvPr id="9" name="그림 24">
            <a:extLst>
              <a:ext uri="{FF2B5EF4-FFF2-40B4-BE49-F238E27FC236}">
                <a16:creationId xmlns:a16="http://schemas.microsoft.com/office/drawing/2014/main" id="{D89E7498-2977-4EBB-B651-B001BF59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476" y="2144805"/>
            <a:ext cx="3395133" cy="17626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6D302C-7B03-4071-BCD2-52CBB00A9D7A}"/>
              </a:ext>
            </a:extLst>
          </p:cNvPr>
          <p:cNvSpPr txBox="1"/>
          <p:nvPr/>
        </p:nvSpPr>
        <p:spPr>
          <a:xfrm>
            <a:off x="1734255" y="17605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[명사]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567D9-87EA-4890-A01F-4C9BD01E54E4}"/>
              </a:ext>
            </a:extLst>
          </p:cNvPr>
          <p:cNvSpPr txBox="1"/>
          <p:nvPr/>
        </p:nvSpPr>
        <p:spPr>
          <a:xfrm>
            <a:off x="5527322" y="1760565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[형용사]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3BB02-5ABE-4B6A-AF6D-927CD85E1179}"/>
              </a:ext>
            </a:extLst>
          </p:cNvPr>
          <p:cNvSpPr txBox="1"/>
          <p:nvPr/>
        </p:nvSpPr>
        <p:spPr>
          <a:xfrm>
            <a:off x="9743722" y="17605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[동사]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71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70823" y="945137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4060" y="948458"/>
            <a:ext cx="3486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크리넥스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안심케어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마스크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1E394AFB-A1C5-4404-BAC9-A737E60B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6" y="1604433"/>
            <a:ext cx="5803106" cy="43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56937" y="288442"/>
            <a:ext cx="3695701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1619" y="351294"/>
            <a:ext cx="27766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크리넥스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 높은 평점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5169" y="1127462"/>
            <a:ext cx="1196727" cy="830997"/>
            <a:chOff x="501606" y="2727991"/>
            <a:chExt cx="1196727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1128946" y="2976937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명사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14231" y="1027167"/>
            <a:ext cx="1172914" cy="830997"/>
            <a:chOff x="501606" y="2727991"/>
            <a:chExt cx="1172914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05133" y="2976937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동사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40888" y="1022122"/>
            <a:ext cx="1389087" cy="830997"/>
            <a:chOff x="501606" y="2727991"/>
            <a:chExt cx="1389087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128946" y="2976937"/>
              <a:ext cx="76174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형용사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7821C10-10BE-4CDB-BA5F-0344431F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949473"/>
            <a:ext cx="2743200" cy="1411242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96ABD0FF-EF93-418A-9F53-0D74895E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2" y="1949473"/>
            <a:ext cx="2743200" cy="1411242"/>
          </a:xfrm>
          <a:prstGeom prst="rect">
            <a:avLst/>
          </a:prstGeom>
        </p:spPr>
      </p:pic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5ADC03F-F76D-4855-809F-D76924A3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2" y="1913754"/>
            <a:ext cx="2743200" cy="14112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62E44-7D88-4C7F-930B-9A0FD0ABEAF8}"/>
              </a:ext>
            </a:extLst>
          </p:cNvPr>
          <p:cNvSpPr txBox="1"/>
          <p:nvPr/>
        </p:nvSpPr>
        <p:spPr>
          <a:xfrm>
            <a:off x="890587" y="4057649"/>
            <a:ext cx="109823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- 명사에서 "배송", "때" 가 많고 형용사에서 "빠르고" 가 많다 -&gt; 배송 시기가 적절하고 속도가 빠르다</a:t>
            </a:r>
          </a:p>
          <a:p>
            <a:r>
              <a:rPr lang="ko-KR" altLang="en-US">
                <a:ea typeface="맑은 고딕"/>
              </a:rPr>
              <a:t>- 명사에서 "</a:t>
            </a:r>
            <a:r>
              <a:rPr lang="ko-KR" altLang="en-US" err="1">
                <a:ea typeface="맑은 고딕"/>
              </a:rPr>
              <a:t>사용","착용</a:t>
            </a:r>
            <a:r>
              <a:rPr lang="ko-KR" altLang="en-US">
                <a:ea typeface="맑은 고딕"/>
              </a:rPr>
              <a:t>", "숨쉬기" 가 많고 동사에서 "쓰고", 형용사에서 "</a:t>
            </a:r>
            <a:r>
              <a:rPr lang="ko-KR" altLang="en-US" err="1">
                <a:ea typeface="맑은 고딕"/>
              </a:rPr>
              <a:t>편해요"가</a:t>
            </a:r>
            <a:r>
              <a:rPr lang="ko-KR" altLang="en-US">
                <a:ea typeface="맑은 고딕"/>
              </a:rPr>
              <a:t> 많다</a:t>
            </a:r>
          </a:p>
          <a:p>
            <a:r>
              <a:rPr lang="ko-KR" altLang="en-US">
                <a:ea typeface="맑은 고딕"/>
              </a:rPr>
              <a:t>   -&gt; 제품이 사용하기 용이하고 숨쉬기 편하다</a:t>
            </a:r>
          </a:p>
          <a:p>
            <a:r>
              <a:rPr lang="ko-KR" altLang="en-US">
                <a:ea typeface="맑은 고딕"/>
              </a:rPr>
              <a:t>- 명사에서 "항상" 이 많다. -&gt; 같은 제품 재 구매자가 많다</a:t>
            </a:r>
          </a:p>
          <a:p>
            <a:r>
              <a:rPr lang="ko-KR" altLang="en-US">
                <a:ea typeface="맑은 고딕"/>
              </a:rPr>
              <a:t>- 형용사에서 "</a:t>
            </a:r>
            <a:r>
              <a:rPr lang="ko-KR" altLang="en-US" err="1">
                <a:ea typeface="맑은 고딕"/>
              </a:rPr>
              <a:t>저렴하게"가</a:t>
            </a:r>
            <a:r>
              <a:rPr lang="ko-KR" altLang="en-US">
                <a:ea typeface="맑은 고딕"/>
              </a:rPr>
              <a:t> 많다 -&gt; 가격이 타 제품에 비해 저렴하다</a:t>
            </a:r>
          </a:p>
        </p:txBody>
      </p:sp>
    </p:spTree>
    <p:extLst>
      <p:ext uri="{BB962C8B-B14F-4D97-AF65-F5344CB8AC3E}">
        <p14:creationId xmlns:p14="http://schemas.microsoft.com/office/powerpoint/2010/main" val="304894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56937" y="288442"/>
            <a:ext cx="3695701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3085" y="351294"/>
            <a:ext cx="33388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크리넥스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낮은 평점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5169" y="1127462"/>
            <a:ext cx="1196727" cy="830997"/>
            <a:chOff x="501606" y="2727991"/>
            <a:chExt cx="1196727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1128946" y="2976937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명사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14231" y="1027167"/>
            <a:ext cx="1172914" cy="830997"/>
            <a:chOff x="501606" y="2727991"/>
            <a:chExt cx="1172914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05133" y="2976937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동사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40888" y="1022122"/>
            <a:ext cx="1389087" cy="830997"/>
            <a:chOff x="501606" y="2727991"/>
            <a:chExt cx="1389087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128946" y="2976937"/>
              <a:ext cx="76174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형용사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862E44-7D88-4C7F-930B-9A0FD0ABEAF8}"/>
              </a:ext>
            </a:extLst>
          </p:cNvPr>
          <p:cNvSpPr txBox="1"/>
          <p:nvPr/>
        </p:nvSpPr>
        <p:spPr>
          <a:xfrm>
            <a:off x="890587" y="4057649"/>
            <a:ext cx="109823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- 명사에서 "마스크","</a:t>
            </a:r>
            <a:r>
              <a:rPr lang="ko-KR" altLang="en-US" err="1">
                <a:ea typeface="맑은 고딕"/>
              </a:rPr>
              <a:t>라이트"가</a:t>
            </a:r>
            <a:r>
              <a:rPr lang="ko-KR" altLang="en-US">
                <a:ea typeface="맑은 고딕"/>
              </a:rPr>
              <a:t> 많고 형용사에서 "</a:t>
            </a:r>
            <a:r>
              <a:rPr lang="ko-KR" altLang="en-US" err="1">
                <a:ea typeface="맑은 고딕"/>
              </a:rPr>
              <a:t>얇아요","가볍고</a:t>
            </a:r>
            <a:r>
              <a:rPr lang="ko-KR" altLang="en-US">
                <a:ea typeface="맑은 고딕"/>
              </a:rPr>
              <a:t>" 가 많다</a:t>
            </a:r>
          </a:p>
          <a:p>
            <a:r>
              <a:rPr lang="ko-KR" altLang="en-US">
                <a:ea typeface="맑은 고딕"/>
              </a:rPr>
              <a:t>  -&gt; 제품의 무게가 가벼운 것과 두께가 얇은 것에 불만족을 느낀다</a:t>
            </a:r>
          </a:p>
          <a:p>
            <a:r>
              <a:rPr lang="ko-KR" altLang="en-US">
                <a:ea typeface="맑은 고딕"/>
              </a:rPr>
              <a:t>- 명사에서 "</a:t>
            </a:r>
            <a:r>
              <a:rPr lang="ko-KR" altLang="en-US" err="1">
                <a:ea typeface="맑은 고딕"/>
              </a:rPr>
              <a:t>포장"이</a:t>
            </a:r>
            <a:r>
              <a:rPr lang="ko-KR" altLang="en-US">
                <a:ea typeface="맑은 고딕"/>
              </a:rPr>
              <a:t> 많다 -&gt; 포장상태에 불만족을 느낀다</a:t>
            </a:r>
          </a:p>
          <a:p>
            <a:r>
              <a:rPr lang="ko-KR" altLang="en-US">
                <a:ea typeface="맑은 고딕"/>
              </a:rPr>
              <a:t>- 명사에서 "</a:t>
            </a:r>
            <a:r>
              <a:rPr lang="ko-KR" altLang="en-US" err="1">
                <a:ea typeface="맑은 고딕"/>
              </a:rPr>
              <a:t>핏"이</a:t>
            </a:r>
            <a:r>
              <a:rPr lang="ko-KR" altLang="en-US">
                <a:ea typeface="맑은 고딕"/>
              </a:rPr>
              <a:t> 많다 -&gt; 마스크 형태에 불만족을 느낀다</a:t>
            </a:r>
          </a:p>
          <a:p>
            <a:r>
              <a:rPr lang="ko-KR" altLang="en-US">
                <a:ea typeface="맑은 고딕"/>
              </a:rPr>
              <a:t>- 동사에서 "비침이" 많고 형용사에서 "</a:t>
            </a:r>
            <a:r>
              <a:rPr lang="ko-KR" altLang="en-US" err="1">
                <a:ea typeface="맑은 고딕"/>
              </a:rPr>
              <a:t>있는데요"가</a:t>
            </a:r>
            <a:r>
              <a:rPr lang="ko-KR" altLang="en-US">
                <a:ea typeface="맑은 고딕"/>
              </a:rPr>
              <a:t> 많다 -&gt; 제품에 비침이 있어 불만족을 느낀다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5EF2F0F-7ACC-47DA-A05B-7462293D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950066"/>
            <a:ext cx="2743200" cy="1410056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C1C6B00B-681B-40A0-996A-6C9F29E8D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7" y="1951907"/>
            <a:ext cx="2743200" cy="1406373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E894168-DECE-447B-A58E-88B7DD9E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6" y="1858633"/>
            <a:ext cx="2743200" cy="14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0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29211" y="289463"/>
            <a:ext cx="1879566" cy="319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3771" y="294867"/>
            <a:ext cx="18833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유한킴벌리</a:t>
            </a:r>
            <a:endParaRPr lang="en-US" altLang="ko-KR" err="1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5944" y="608945"/>
            <a:ext cx="2975114" cy="266706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BF8FC3-FB4F-4440-B994-B020F16896A0}"/>
              </a:ext>
            </a:extLst>
          </p:cNvPr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2E3FC-26AC-45FD-BFA8-450C1791CDC3}"/>
              </a:ext>
            </a:extLst>
          </p:cNvPr>
          <p:cNvSpPr txBox="1"/>
          <p:nvPr/>
        </p:nvSpPr>
        <p:spPr>
          <a:xfrm>
            <a:off x="459657" y="12831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장점 : 가성비, 편함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E4F31-4115-43DA-9B2B-F394497741D4}"/>
              </a:ext>
            </a:extLst>
          </p:cNvPr>
          <p:cNvSpPr txBox="1"/>
          <p:nvPr/>
        </p:nvSpPr>
        <p:spPr>
          <a:xfrm>
            <a:off x="459656" y="194678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단점 : 큰 사이즈, </a:t>
            </a:r>
            <a:endParaRPr lang="ko-KR"/>
          </a:p>
          <a:p>
            <a:r>
              <a:rPr lang="ko-KR" altLang="en-US">
                <a:ea typeface="맑은 고딕"/>
              </a:rPr>
              <a:t>        얇은 두께, 배송</a:t>
            </a:r>
            <a:endParaRPr 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6CA59B-9607-4F39-A83C-1C7054626F9C}"/>
              </a:ext>
            </a:extLst>
          </p:cNvPr>
          <p:cNvSpPr/>
          <p:nvPr/>
        </p:nvSpPr>
        <p:spPr>
          <a:xfrm>
            <a:off x="5883888" y="338624"/>
            <a:ext cx="1879566" cy="319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B735D-4DCC-4ACD-8991-B43B560E1ADF}"/>
              </a:ext>
            </a:extLst>
          </p:cNvPr>
          <p:cNvSpPr txBox="1"/>
          <p:nvPr/>
        </p:nvSpPr>
        <p:spPr>
          <a:xfrm>
            <a:off x="6360512" y="344028"/>
            <a:ext cx="18833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꼼마꼼마</a:t>
            </a:r>
            <a:endParaRPr lang="en-US" altLang="ko-KR" err="1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8ED87A-BF57-400B-9943-1DE505DB9FF4}"/>
              </a:ext>
            </a:extLst>
          </p:cNvPr>
          <p:cNvSpPr/>
          <p:nvPr/>
        </p:nvSpPr>
        <p:spPr>
          <a:xfrm>
            <a:off x="5260620" y="658106"/>
            <a:ext cx="2975114" cy="266706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C62D0-52BC-4D0E-A832-0C33A456870A}"/>
              </a:ext>
            </a:extLst>
          </p:cNvPr>
          <p:cNvSpPr txBox="1"/>
          <p:nvPr/>
        </p:nvSpPr>
        <p:spPr>
          <a:xfrm>
            <a:off x="5314333" y="13322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장점 : 숨쉬기 좋음, </a:t>
            </a:r>
            <a:endParaRPr lang="ko-KR"/>
          </a:p>
          <a:p>
            <a:r>
              <a:rPr lang="ko-KR" altLang="en-US">
                <a:ea typeface="맑은 고딕"/>
              </a:rPr>
              <a:t>         귀 안아픔</a:t>
            </a:r>
            <a:endParaRPr lang="ko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ED0536-9471-4FAB-8A4B-C4FDB282A938}"/>
              </a:ext>
            </a:extLst>
          </p:cNvPr>
          <p:cNvSpPr txBox="1"/>
          <p:nvPr/>
        </p:nvSpPr>
        <p:spPr>
          <a:xfrm>
            <a:off x="5365132" y="21652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단점 : 가성비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6BDB1-181C-4695-9BA7-1FFF5FAB1A95}"/>
              </a:ext>
            </a:extLst>
          </p:cNvPr>
          <p:cNvSpPr/>
          <p:nvPr/>
        </p:nvSpPr>
        <p:spPr>
          <a:xfrm>
            <a:off x="3192307" y="3435785"/>
            <a:ext cx="1879566" cy="319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4284D1-BAD9-4583-978F-F945BF16DD7B}"/>
              </a:ext>
            </a:extLst>
          </p:cNvPr>
          <p:cNvSpPr txBox="1"/>
          <p:nvPr/>
        </p:nvSpPr>
        <p:spPr>
          <a:xfrm>
            <a:off x="3435416" y="3441189"/>
            <a:ext cx="18833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미마</a:t>
            </a:r>
            <a:r>
              <a:rPr lang="en-US" altLang="ko-KR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err="1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마스크</a:t>
            </a:r>
            <a:endParaRPr lang="en-US" altLang="ko-KR" err="1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FBEB7D-96C6-4F5F-95B0-A308D8BC27E6}"/>
              </a:ext>
            </a:extLst>
          </p:cNvPr>
          <p:cNvSpPr/>
          <p:nvPr/>
        </p:nvSpPr>
        <p:spPr>
          <a:xfrm>
            <a:off x="2569040" y="3755267"/>
            <a:ext cx="2975114" cy="266706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E1F33-BE11-49B3-A13A-07CC68565D5D}"/>
              </a:ext>
            </a:extLst>
          </p:cNvPr>
          <p:cNvSpPr txBox="1"/>
          <p:nvPr/>
        </p:nvSpPr>
        <p:spPr>
          <a:xfrm>
            <a:off x="2622753" y="44294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장점 : 귀가 편함, 높은 </a:t>
            </a:r>
            <a:r>
              <a:rPr lang="ko-KR" altLang="en-US" err="1">
                <a:ea typeface="맑은 고딕"/>
              </a:rPr>
              <a:t>사용감</a:t>
            </a:r>
            <a:r>
              <a:rPr lang="ko-KR" altLang="en-US">
                <a:ea typeface="맑은 고딕"/>
              </a:rPr>
              <a:t>, 독특한 디자인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DE408-6388-4176-83B4-C0F079501BC7}"/>
              </a:ext>
            </a:extLst>
          </p:cNvPr>
          <p:cNvSpPr txBox="1"/>
          <p:nvPr/>
        </p:nvSpPr>
        <p:spPr>
          <a:xfrm>
            <a:off x="2622752" y="50931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단점 : 품질 불량, 사이즈 불일치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9AA999-D848-4728-9A5D-2F5C3D56C805}"/>
              </a:ext>
            </a:extLst>
          </p:cNvPr>
          <p:cNvSpPr/>
          <p:nvPr/>
        </p:nvSpPr>
        <p:spPr>
          <a:xfrm>
            <a:off x="8624631" y="3276012"/>
            <a:ext cx="1879566" cy="3194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461E5-5644-486C-9DD5-AB09866A26FE}"/>
              </a:ext>
            </a:extLst>
          </p:cNvPr>
          <p:cNvSpPr txBox="1"/>
          <p:nvPr/>
        </p:nvSpPr>
        <p:spPr>
          <a:xfrm>
            <a:off x="9039804" y="3256835"/>
            <a:ext cx="18833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크리넥스</a:t>
            </a:r>
            <a:endParaRPr lang="en-US" altLang="ko-KR" err="1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D9B56A-4278-4961-BA3C-18FD91367ABB}"/>
              </a:ext>
            </a:extLst>
          </p:cNvPr>
          <p:cNvSpPr/>
          <p:nvPr/>
        </p:nvSpPr>
        <p:spPr>
          <a:xfrm>
            <a:off x="8001364" y="3595494"/>
            <a:ext cx="2975114" cy="266706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9A13CF-DB71-4F07-BB73-CC18DC4366AB}"/>
              </a:ext>
            </a:extLst>
          </p:cNvPr>
          <p:cNvSpPr txBox="1"/>
          <p:nvPr/>
        </p:nvSpPr>
        <p:spPr>
          <a:xfrm>
            <a:off x="8055077" y="42696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장점 : 배송이 빠름, 숨쉬기 편함, 저렴함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2B1EB-660E-4CED-B55B-0F8E5111BF35}"/>
              </a:ext>
            </a:extLst>
          </p:cNvPr>
          <p:cNvSpPr txBox="1"/>
          <p:nvPr/>
        </p:nvSpPr>
        <p:spPr>
          <a:xfrm>
            <a:off x="8055076" y="493333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단점 : 가벼움, 얇음, 착용시 비침 </a:t>
            </a:r>
          </a:p>
        </p:txBody>
      </p:sp>
    </p:spTree>
    <p:extLst>
      <p:ext uri="{BB962C8B-B14F-4D97-AF65-F5344CB8AC3E}">
        <p14:creationId xmlns:p14="http://schemas.microsoft.com/office/powerpoint/2010/main" val="91016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82315" y="3209223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2579" y="2736539"/>
            <a:ext cx="37048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마스크 제품 리뷰 비교 분석</a:t>
            </a: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1606" y="2873765"/>
            <a:ext cx="2142308" cy="830997"/>
            <a:chOff x="501606" y="2727991"/>
            <a:chExt cx="2142308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40852" y="2845968"/>
              <a:ext cx="114646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유한킴벌리</a:t>
              </a:r>
              <a:endParaRPr lang="ko-KR" altLang="en-US" sz="1600" b="1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1580" y="3184522"/>
              <a:ext cx="150233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리뷰 분석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423710" y="2873764"/>
            <a:ext cx="2228143" cy="830997"/>
            <a:chOff x="501606" y="2727991"/>
            <a:chExt cx="2228143" cy="830997"/>
          </a:xfrm>
        </p:grpSpPr>
        <p:sp>
          <p:nvSpPr>
            <p:cNvPr id="36" name="TextBox 35"/>
            <p:cNvSpPr txBox="1"/>
            <p:nvPr/>
          </p:nvSpPr>
          <p:spPr>
            <a:xfrm>
              <a:off x="1140852" y="2845968"/>
              <a:ext cx="158889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꼼마꼼마 마스크</a:t>
              </a:r>
              <a:endParaRPr lang="ko-KR" altLang="en-US" sz="1600" b="1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1580" y="3184522"/>
              <a:ext cx="146226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리뷰 분석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45814" y="2873764"/>
            <a:ext cx="2102234" cy="830997"/>
            <a:chOff x="501606" y="2727991"/>
            <a:chExt cx="2102234" cy="830997"/>
          </a:xfrm>
        </p:grpSpPr>
        <p:sp>
          <p:nvSpPr>
            <p:cNvPr id="40" name="TextBox 39"/>
            <p:cNvSpPr txBox="1"/>
            <p:nvPr/>
          </p:nvSpPr>
          <p:spPr>
            <a:xfrm>
              <a:off x="1140852" y="2845968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미마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41580" y="3184522"/>
              <a:ext cx="146226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리뷰 분석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055884" y="2873763"/>
            <a:ext cx="2102234" cy="830997"/>
            <a:chOff x="501606" y="2727991"/>
            <a:chExt cx="2102234" cy="830997"/>
          </a:xfrm>
        </p:grpSpPr>
        <p:sp>
          <p:nvSpPr>
            <p:cNvPr id="44" name="TextBox 43"/>
            <p:cNvSpPr txBox="1"/>
            <p:nvPr/>
          </p:nvSpPr>
          <p:spPr>
            <a:xfrm>
              <a:off x="1140852" y="2845968"/>
              <a:ext cx="95410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크리넥스</a:t>
              </a:r>
              <a:endParaRPr lang="ko-KR" altLang="en-US" sz="1600" b="1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41580" y="3184522"/>
              <a:ext cx="146226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리뷰 분석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4156" y="979004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7893" y="1041856"/>
            <a:ext cx="3113353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유한킴벌리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(</a:t>
            </a:r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덴탈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마스크)</a:t>
            </a:r>
            <a:endParaRPr lang="ko-KR" altLang="en-US" sz="2200" err="1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469044" y="3098855"/>
            <a:ext cx="3166628" cy="830997"/>
            <a:chOff x="501606" y="2727991"/>
            <a:chExt cx="3166628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56938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얇음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252665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1400">
                  <a:ea typeface="맑은 고딕"/>
                </a:rPr>
                <a:t>일반 보건용 마스크보다 </a:t>
              </a:r>
              <a:r>
                <a:rPr lang="ko-KR" altLang="en-US" sz="1400">
                  <a:ea typeface="맑은 고딕"/>
                </a:rPr>
                <a:t>얇다</a:t>
              </a:r>
              <a:endParaRPr lang="ko-KR" sz="1400">
                <a:ea typeface="맑은 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4" name="그림 24">
            <a:extLst>
              <a:ext uri="{FF2B5EF4-FFF2-40B4-BE49-F238E27FC236}">
                <a16:creationId xmlns:a16="http://schemas.microsoft.com/office/drawing/2014/main" id="{9CE4C89D-599B-4006-B35F-BBD31EEC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70" y="1767503"/>
            <a:ext cx="4343092" cy="434309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A87F13-5A8B-4986-BA0E-998130C11383}"/>
              </a:ext>
            </a:extLst>
          </p:cNvPr>
          <p:cNvGrpSpPr/>
          <p:nvPr/>
        </p:nvGrpSpPr>
        <p:grpSpPr>
          <a:xfrm>
            <a:off x="7469044" y="1472743"/>
            <a:ext cx="3323681" cy="955170"/>
            <a:chOff x="501606" y="2727991"/>
            <a:chExt cx="5199515" cy="955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B383CA-F6B5-4B36-BB8B-E41B84E40C94}"/>
                </a:ext>
              </a:extLst>
            </p:cNvPr>
            <p:cNvSpPr txBox="1"/>
            <p:nvPr/>
          </p:nvSpPr>
          <p:spPr>
            <a:xfrm>
              <a:off x="1429255" y="2821387"/>
              <a:ext cx="1883794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덴탈 마스크</a:t>
              </a:r>
              <a:endParaRPr lang="ko-KR" altLang="en-US" sz="1600" b="1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1D93D8-C718-4264-8A00-F3198EA453C9}"/>
                </a:ext>
              </a:extLst>
            </p:cNvPr>
            <p:cNvSpPr txBox="1"/>
            <p:nvPr/>
          </p:nvSpPr>
          <p:spPr>
            <a:xfrm>
              <a:off x="1429984" y="3159941"/>
              <a:ext cx="427113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수술용 마스크와 비슷해 보이지만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의약외품에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해당하지 않는다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FA1D5-2662-4D42-BD6D-3E7B7CF80D2A}"/>
                </a:ext>
              </a:extLst>
            </p:cNvPr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7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62356" y="970537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2125" y="1033389"/>
            <a:ext cx="292740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유한킴벌리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(높은 평점)</a:t>
            </a:r>
            <a:endParaRPr lang="ko-KR" altLang="en-US" sz="2200" err="1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05504" y="4405487"/>
            <a:ext cx="3161818" cy="830997"/>
            <a:chOff x="501606" y="2727991"/>
            <a:chExt cx="3161818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224612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ea typeface="+mn-lt"/>
                  <a:cs typeface="+mn-lt"/>
                </a:rPr>
                <a:t>편해요</a:t>
              </a:r>
              <a:r>
                <a:rPr lang="ko-KR" sz="1600" b="1">
                  <a:ea typeface="+mn-lt"/>
                  <a:cs typeface="+mn-lt"/>
                </a:rPr>
                <a:t>,</a:t>
              </a:r>
              <a:r>
                <a:rPr lang="ko-KR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 </a:t>
              </a:r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숨쉬기, 좋아요 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252184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얇기때문에 숨쉬기 편한 마스크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126781" y="4405999"/>
            <a:ext cx="1933918" cy="830997"/>
            <a:chOff x="501606" y="2727991"/>
            <a:chExt cx="1933918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빠르고</a:t>
              </a:r>
              <a:endParaRPr lang="ko-K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129394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배송 관련 만족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267914" y="4407875"/>
            <a:ext cx="2987966" cy="830997"/>
            <a:chOff x="501606" y="2727991"/>
            <a:chExt cx="2987966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140852" y="2845968"/>
              <a:ext cx="2348720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저렴하게, 넉넉해서, 가격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1580" y="3184522"/>
              <a:ext cx="1630575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가성비 좋은 마스크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2" name="그림 22" descr="텍스트, 주차장, 실외이(가) 표시된 사진&#10;&#10;자동 생성된 설명">
            <a:extLst>
              <a:ext uri="{FF2B5EF4-FFF2-40B4-BE49-F238E27FC236}">
                <a16:creationId xmlns:a16="http://schemas.microsoft.com/office/drawing/2014/main" id="{04956CAE-1DA3-467D-B906-D00300BE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10" y="2185705"/>
            <a:ext cx="3591232" cy="1828104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72AEF4E2-B21F-44ED-9BFF-5A76F618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09" y="2176031"/>
            <a:ext cx="3591232" cy="1840348"/>
          </a:xfrm>
          <a:prstGeom prst="rect">
            <a:avLst/>
          </a:prstGeom>
        </p:spPr>
      </p:pic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B22A90-61BC-4BCA-BF0E-3AF1E17D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1" y="2183958"/>
            <a:ext cx="3591232" cy="1838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C4C0B-EA5F-490D-B96C-2E158AE19EE5}"/>
              </a:ext>
            </a:extLst>
          </p:cNvPr>
          <p:cNvSpPr txBox="1"/>
          <p:nvPr/>
        </p:nvSpPr>
        <p:spPr>
          <a:xfrm>
            <a:off x="1734255" y="18367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[명사]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C632E-6344-4567-9B13-B2D1A18B1625}"/>
              </a:ext>
            </a:extLst>
          </p:cNvPr>
          <p:cNvSpPr txBox="1"/>
          <p:nvPr/>
        </p:nvSpPr>
        <p:spPr>
          <a:xfrm>
            <a:off x="5527322" y="1836765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[형용사]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1BE4-A362-4EBB-9D0A-6C959B877B33}"/>
              </a:ext>
            </a:extLst>
          </p:cNvPr>
          <p:cNvSpPr txBox="1"/>
          <p:nvPr/>
        </p:nvSpPr>
        <p:spPr>
          <a:xfrm>
            <a:off x="9743722" y="18367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[동사]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5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79289" y="1012871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5928" y="1075723"/>
            <a:ext cx="291137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유한킴벌리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 (낮은 평점)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51934" y="4411769"/>
            <a:ext cx="3379827" cy="979751"/>
            <a:chOff x="501606" y="2727991"/>
            <a:chExt cx="3379827" cy="979751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2589170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박스, 비닐, 배송, 포장, 느림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273985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배송에 있어 불편을 겪은 사람들이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낮은 평점을 주었을 것이다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55380" y="4419109"/>
            <a:ext cx="3379827" cy="979751"/>
            <a:chOff x="501606" y="2727991"/>
            <a:chExt cx="3379827" cy="979751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1266693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커요, 큽니다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273985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작은 사이즈의 제품을 만드는 것을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고려해 볼 필요가 있다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26636" y="4419620"/>
            <a:ext cx="3379827" cy="979751"/>
            <a:chOff x="501606" y="2727991"/>
            <a:chExt cx="3379827" cy="979751"/>
          </a:xfrm>
        </p:grpSpPr>
        <p:sp>
          <p:nvSpPr>
            <p:cNvPr id="19" name="TextBox 18"/>
            <p:cNvSpPr txBox="1"/>
            <p:nvPr/>
          </p:nvSpPr>
          <p:spPr>
            <a:xfrm>
              <a:off x="1140852" y="2845968"/>
              <a:ext cx="114646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불안하네요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1580" y="3184522"/>
              <a:ext cx="273985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덴탈마스크가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얇기 때문에 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불안하다는 리뷰를 볼 수 있습니다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2" name="그림 22">
            <a:extLst>
              <a:ext uri="{FF2B5EF4-FFF2-40B4-BE49-F238E27FC236}">
                <a16:creationId xmlns:a16="http://schemas.microsoft.com/office/drawing/2014/main" id="{0DFB1F68-EC02-4B55-B62D-1AB8D795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670" y="2252508"/>
            <a:ext cx="3517490" cy="1801827"/>
          </a:xfrm>
          <a:prstGeom prst="rect">
            <a:avLst/>
          </a:prstGeom>
        </p:spPr>
      </p:pic>
      <p:pic>
        <p:nvPicPr>
          <p:cNvPr id="23" name="그림 23" descr="텍스트, 주차장이(가) 표시된 사진&#10;&#10;자동 생성된 설명">
            <a:extLst>
              <a:ext uri="{FF2B5EF4-FFF2-40B4-BE49-F238E27FC236}">
                <a16:creationId xmlns:a16="http://schemas.microsoft.com/office/drawing/2014/main" id="{EF040EE1-39D3-42A0-B48B-A0F35089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5" y="2258818"/>
            <a:ext cx="3517490" cy="1785933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47DDFBAD-294A-48DD-9C02-BF1B771C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23" y="2257609"/>
            <a:ext cx="3517490" cy="179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CBC1A-89E5-4AC2-B275-05D5D7B24C74}"/>
              </a:ext>
            </a:extLst>
          </p:cNvPr>
          <p:cNvSpPr txBox="1"/>
          <p:nvPr/>
        </p:nvSpPr>
        <p:spPr>
          <a:xfrm>
            <a:off x="1852788" y="1870632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[명사]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AD9FB-A5A3-4858-9C08-2828C00C0D9F}"/>
              </a:ext>
            </a:extLst>
          </p:cNvPr>
          <p:cNvSpPr txBox="1"/>
          <p:nvPr/>
        </p:nvSpPr>
        <p:spPr>
          <a:xfrm>
            <a:off x="5645855" y="1870632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[형용사]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AEA7D-2E7C-4153-B80F-AFBBC2D029E7}"/>
              </a:ext>
            </a:extLst>
          </p:cNvPr>
          <p:cNvSpPr txBox="1"/>
          <p:nvPr/>
        </p:nvSpPr>
        <p:spPr>
          <a:xfrm>
            <a:off x="9862255" y="1870632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[동사]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7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4156" y="979004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7893" y="1041856"/>
            <a:ext cx="324071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꼼마꼼마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부리형 마스크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469044" y="3098855"/>
            <a:ext cx="4570357" cy="830997"/>
            <a:chOff x="501606" y="2727991"/>
            <a:chExt cx="4570357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54434"/>
              <a:ext cx="141977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상자포장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50656"/>
              <a:ext cx="3930383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ea typeface="맑은 고딕"/>
                </a:rPr>
                <a:t>비닐 포장을 줄였다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A87F13-5A8B-4986-BA0E-998130C11383}"/>
              </a:ext>
            </a:extLst>
          </p:cNvPr>
          <p:cNvGrpSpPr/>
          <p:nvPr/>
        </p:nvGrpSpPr>
        <p:grpSpPr>
          <a:xfrm>
            <a:off x="7469044" y="1472743"/>
            <a:ext cx="2861146" cy="1153682"/>
            <a:chOff x="501606" y="2727991"/>
            <a:chExt cx="4475932" cy="11536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B383CA-F6B5-4B36-BB8B-E41B84E40C94}"/>
                </a:ext>
              </a:extLst>
            </p:cNvPr>
            <p:cNvSpPr txBox="1"/>
            <p:nvPr/>
          </p:nvSpPr>
          <p:spPr>
            <a:xfrm>
              <a:off x="1429255" y="2821387"/>
              <a:ext cx="302559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새부리형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1D93D8-C718-4264-8A00-F3198EA453C9}"/>
                </a:ext>
              </a:extLst>
            </p:cNvPr>
            <p:cNvSpPr txBox="1"/>
            <p:nvPr/>
          </p:nvSpPr>
          <p:spPr>
            <a:xfrm>
              <a:off x="1429984" y="3143009"/>
              <a:ext cx="3547554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latin typeface="나눔고딕"/>
                  <a:ea typeface="나눔고딕"/>
                </a:rPr>
                <a:t>삼단 입체형보다</a:t>
              </a:r>
            </a:p>
            <a:p>
              <a:r>
                <a:rPr lang="ko-KR" altLang="en-US" sz="1400">
                  <a:latin typeface="나눔고딕"/>
                  <a:ea typeface="나눔고딕"/>
                </a:rPr>
                <a:t>얼굴에 닿는 면적이 넓고</a:t>
              </a:r>
            </a:p>
            <a:p>
              <a:r>
                <a:rPr lang="ko-KR" altLang="en-US" sz="1400">
                  <a:latin typeface="나눔고딕"/>
                  <a:ea typeface="나눔고딕"/>
                </a:rPr>
                <a:t>얼굴형 보정이 잘 된다 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EFA1D5-2662-4D42-BD6D-3E7B7CF80D2A}"/>
                </a:ext>
              </a:extLst>
            </p:cNvPr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3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B1EDC838-F6D9-4B9D-A284-ADEE8BC7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3" y="1828801"/>
            <a:ext cx="3716866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86156" y="919737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6150" y="1016206"/>
            <a:ext cx="399076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꼼마꼼마</a:t>
            </a:r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마스크 (높은 평점)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07143" y="3945010"/>
            <a:ext cx="3648994" cy="831544"/>
            <a:chOff x="501606" y="2727991"/>
            <a:chExt cx="3648994" cy="831544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57173"/>
              <a:ext cx="9074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가볍다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251758"/>
              <a:ext cx="300902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미세한 무게 차이에도 착용감이 다름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456276" y="3987855"/>
            <a:ext cx="3273093" cy="1024572"/>
            <a:chOff x="501606" y="2727991"/>
            <a:chExt cx="3273093" cy="1024572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149012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숨쉬기, 편하다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229343"/>
              <a:ext cx="263311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착용감</a:t>
              </a:r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 및 숨쉬기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방면에서 편함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622809" y="3988366"/>
            <a:ext cx="3222490" cy="1002162"/>
            <a:chOff x="501606" y="2727991"/>
            <a:chExt cx="3222490" cy="1002162"/>
          </a:xfrm>
        </p:grpSpPr>
        <p:sp>
          <p:nvSpPr>
            <p:cNvPr id="19" name="TextBox 18"/>
            <p:cNvSpPr txBox="1"/>
            <p:nvPr/>
          </p:nvSpPr>
          <p:spPr>
            <a:xfrm>
              <a:off x="1140852" y="2789939"/>
              <a:ext cx="1389276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아프지 않다</a:t>
              </a:r>
              <a:endParaRPr lang="ko-KR" altLang="en-US" sz="1600" b="1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1580" y="3206933"/>
              <a:ext cx="2582516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장시간 착용으로 인한 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귀 아픔이 없음을 나타냄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2" name="그림 22">
            <a:extLst>
              <a:ext uri="{FF2B5EF4-FFF2-40B4-BE49-F238E27FC236}">
                <a16:creationId xmlns:a16="http://schemas.microsoft.com/office/drawing/2014/main" id="{31BCF493-BD40-4890-9FF2-7D43D6AC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24" y="2025282"/>
            <a:ext cx="3046505" cy="1681619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F0921BEF-9E34-45ED-9605-F3683301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2024077"/>
            <a:ext cx="3412067" cy="1683779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AEA10926-3713-42BC-B4DE-66DFFB3FE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33" y="2020178"/>
            <a:ext cx="3395133" cy="1691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83C922-3881-4FF6-A3B1-17853FBCF546}"/>
              </a:ext>
            </a:extLst>
          </p:cNvPr>
          <p:cNvSpPr txBox="1"/>
          <p:nvPr/>
        </p:nvSpPr>
        <p:spPr>
          <a:xfrm>
            <a:off x="1734255" y="16081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[명사]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A82C9-BD13-4FB7-8A67-87D9930736E1}"/>
              </a:ext>
            </a:extLst>
          </p:cNvPr>
          <p:cNvSpPr txBox="1"/>
          <p:nvPr/>
        </p:nvSpPr>
        <p:spPr>
          <a:xfrm>
            <a:off x="5527322" y="1608165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[형용사]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72EEC-53F3-48B4-808D-B40B71D598BF}"/>
              </a:ext>
            </a:extLst>
          </p:cNvPr>
          <p:cNvSpPr txBox="1"/>
          <p:nvPr/>
        </p:nvSpPr>
        <p:spPr>
          <a:xfrm>
            <a:off x="9743722" y="1608165"/>
            <a:ext cx="7168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[동사]</a:t>
            </a:r>
            <a:endParaRPr lang="ko-KR" altLang="en-US" sz="16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2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80889" y="496404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9883" y="559256"/>
            <a:ext cx="47305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꼼마꼼마</a:t>
            </a:r>
            <a:r>
              <a:rPr lang="ko-KR" altLang="en-US" sz="2200" b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마스크 평점 (낮은 평점)</a:t>
            </a:r>
            <a:endParaRPr lang="ko-KR" altLang="en-US" sz="2200" b="1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88809" y="3580943"/>
            <a:ext cx="3304645" cy="979751"/>
            <a:chOff x="501606" y="2727991"/>
            <a:chExt cx="3304645" cy="979751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76174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가성비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266467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장당 가격에 비해 만족감이 낮음</a:t>
              </a:r>
            </a:p>
            <a:p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878676" y="3581455"/>
            <a:ext cx="3109912" cy="1195195"/>
            <a:chOff x="501606" y="2727991"/>
            <a:chExt cx="3109912" cy="1195195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186631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상대적인 불만족 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2469938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타 리뷰에 비해 기대에</a:t>
              </a:r>
              <a:endParaRPr lang="ko-KR" altLang="en-US" sz="14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부응하지 못함</a:t>
              </a:r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4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994409" y="3548100"/>
            <a:ext cx="2121291" cy="1195195"/>
            <a:chOff x="501606" y="2727991"/>
            <a:chExt cx="2121291" cy="1195195"/>
          </a:xfrm>
        </p:grpSpPr>
        <p:sp>
          <p:nvSpPr>
            <p:cNvPr id="19" name="TextBox 18"/>
            <p:cNvSpPr txBox="1"/>
            <p:nvPr/>
          </p:nvSpPr>
          <p:spPr>
            <a:xfrm>
              <a:off x="1140852" y="2845968"/>
              <a:ext cx="761747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디자인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1580" y="3184522"/>
              <a:ext cx="1481317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마스크 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쉐입이</a:t>
              </a:r>
              <a:endParaRPr lang="ko-KR" altLang="en-US" sz="14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 </a:t>
              </a:r>
              <a:r>
                <a:rPr lang="ko-KR" altLang="en-US" sz="1400" err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안맞는듯함</a:t>
              </a:r>
              <a:endParaRPr lang="ko-KR" altLang="en-US" sz="14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4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4DF94DA-869B-48DE-BC92-B969B060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34" y="1318930"/>
            <a:ext cx="4334933" cy="2272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70965-CA8F-4672-8E23-A31EA967DF97}"/>
              </a:ext>
            </a:extLst>
          </p:cNvPr>
          <p:cNvSpPr txBox="1"/>
          <p:nvPr/>
        </p:nvSpPr>
        <p:spPr>
          <a:xfrm>
            <a:off x="2506134" y="5020733"/>
            <a:ext cx="71374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부정적인 리뷰의 내용은 가격대비 만족도 낮음과 </a:t>
            </a:r>
            <a:endParaRPr lang="ko-KR"/>
          </a:p>
          <a:p>
            <a:pPr algn="ctr"/>
            <a:r>
              <a:rPr lang="ko-KR" altLang="en-US">
                <a:ea typeface="맑은 고딕"/>
              </a:rPr>
              <a:t>개인적으로 마스크와 잘 맞지 않음에서 오는 불편함이 주원인이다.</a:t>
            </a:r>
            <a:endParaRPr lang="ko-KR"/>
          </a:p>
          <a:p>
            <a:pPr algn="ctr"/>
            <a:r>
              <a:rPr lang="ko-KR" altLang="en-US">
                <a:ea typeface="맑은 고딕"/>
              </a:rPr>
              <a:t>특별히 개선할 점은 없으나, 타사와 가격비교를 통한 </a:t>
            </a:r>
          </a:p>
          <a:p>
            <a:pPr algn="ctr"/>
            <a:r>
              <a:rPr lang="ko-KR" altLang="en-US">
                <a:ea typeface="맑은 고딕"/>
              </a:rPr>
              <a:t>가격 책정을 </a:t>
            </a:r>
            <a:r>
              <a:rPr lang="ko-KR" altLang="en-US" err="1">
                <a:ea typeface="맑은 고딕"/>
              </a:rPr>
              <a:t>고려해봐야한다</a:t>
            </a:r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135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20023" y="885870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3060" y="948458"/>
            <a:ext cx="3486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미마 마스크</a:t>
            </a:r>
            <a:endParaRPr lang="ko-KR" altLang="en-US" sz="22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8" name="그림 8" descr="텍스트, 사람, 벽, 의류이(가) 표시된 사진&#10;&#10;자동 생성된 설명">
            <a:extLst>
              <a:ext uri="{FF2B5EF4-FFF2-40B4-BE49-F238E27FC236}">
                <a16:creationId xmlns:a16="http://schemas.microsoft.com/office/drawing/2014/main" id="{EF91E52B-8AFD-4F46-B46E-BA09DFA1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841547"/>
            <a:ext cx="4351866" cy="438563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803ABEB-BE77-453C-A88B-5B35801FE468}"/>
              </a:ext>
            </a:extLst>
          </p:cNvPr>
          <p:cNvGrpSpPr/>
          <p:nvPr/>
        </p:nvGrpSpPr>
        <p:grpSpPr>
          <a:xfrm>
            <a:off x="7604510" y="4030188"/>
            <a:ext cx="3166628" cy="979751"/>
            <a:chOff x="501606" y="2727991"/>
            <a:chExt cx="3166628" cy="9797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169B4E-226C-4A6D-8459-A3853E262629}"/>
                </a:ext>
              </a:extLst>
            </p:cNvPr>
            <p:cNvSpPr txBox="1"/>
            <p:nvPr/>
          </p:nvSpPr>
          <p:spPr>
            <a:xfrm>
              <a:off x="1140852" y="2845968"/>
              <a:ext cx="1693092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1600">
                  <a:ea typeface="+mn-lt"/>
                  <a:cs typeface="+mn-lt"/>
                </a:rPr>
                <a:t>새부리형 </a:t>
              </a:r>
              <a:r>
                <a:rPr lang="ko-KR" altLang="en-US" sz="1600">
                  <a:ea typeface="+mn-lt"/>
                  <a:cs typeface="+mn-lt"/>
                </a:rPr>
                <a:t>디자인</a:t>
              </a:r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FF785C-6774-4AED-9A5C-86461AE6B9F1}"/>
                </a:ext>
              </a:extLst>
            </p:cNvPr>
            <p:cNvSpPr txBox="1"/>
            <p:nvPr/>
          </p:nvSpPr>
          <p:spPr>
            <a:xfrm>
              <a:off x="1141580" y="3184522"/>
              <a:ext cx="25266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1400">
                  <a:ea typeface="맑은 고딕"/>
                </a:rPr>
                <a:t>얼굴에 밀착이 잘됨</a:t>
              </a:r>
              <a:r>
                <a:rPr lang="en-US" altLang="ko-KR" sz="1400">
                  <a:ea typeface="맑은 고딕"/>
                </a:rPr>
                <a:t>,</a:t>
              </a:r>
              <a:r>
                <a:rPr lang="ko-KR" altLang="en-US" sz="1400">
                  <a:ea typeface="맑은 고딕"/>
                </a:rPr>
                <a:t> </a:t>
              </a:r>
            </a:p>
            <a:p>
              <a:r>
                <a:rPr lang="ko-KR" altLang="en-US" sz="1400">
                  <a:ea typeface="맑은 고딕"/>
                </a:rPr>
                <a:t>마스크 </a:t>
              </a:r>
              <a:r>
                <a:rPr lang="ko-KR" altLang="en-US" sz="1400" err="1">
                  <a:ea typeface="맑은 고딕"/>
                </a:rPr>
                <a:t>꼈을시에</a:t>
              </a:r>
              <a:r>
                <a:rPr lang="ko-KR" altLang="en-US" sz="1400">
                  <a:ea typeface="맑은 고딕"/>
                </a:rPr>
                <a:t> 얼굴형 보완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9C426F-DC11-4C33-AE8D-7D694DAD4D37}"/>
                </a:ext>
              </a:extLst>
            </p:cNvPr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A7AE1B-D2B4-4227-AB9F-CF64351BC3C8}"/>
              </a:ext>
            </a:extLst>
          </p:cNvPr>
          <p:cNvGrpSpPr/>
          <p:nvPr/>
        </p:nvGrpSpPr>
        <p:grpSpPr>
          <a:xfrm>
            <a:off x="7536778" y="2539543"/>
            <a:ext cx="2768576" cy="830997"/>
            <a:chOff x="501606" y="2727991"/>
            <a:chExt cx="4331118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9B47D-7274-4840-B604-1E22B9216397}"/>
                </a:ext>
              </a:extLst>
            </p:cNvPr>
            <p:cNvSpPr txBox="1"/>
            <p:nvPr/>
          </p:nvSpPr>
          <p:spPr>
            <a:xfrm>
              <a:off x="1429255" y="2821387"/>
              <a:ext cx="340346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1600">
                  <a:ea typeface="+mn-lt"/>
                  <a:cs typeface="+mn-lt"/>
                </a:rPr>
                <a:t>탄성 부직포 이어밴드</a:t>
              </a:r>
              <a:endParaRPr lang="ko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2DFD2E-CE4C-4F6C-AC7C-EB04A66DD639}"/>
                </a:ext>
              </a:extLst>
            </p:cNvPr>
            <p:cNvSpPr txBox="1"/>
            <p:nvPr/>
          </p:nvSpPr>
          <p:spPr>
            <a:xfrm>
              <a:off x="1496211" y="3143008"/>
              <a:ext cx="324046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4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귀가 편함, 착용감이 좋음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065B1-FCA4-446E-9B2F-D84531D331AD}"/>
                </a:ext>
              </a:extLst>
            </p:cNvPr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00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03339E55045C644A9E8D208226CB5BF" ma:contentTypeVersion="8" ma:contentTypeDescription="새 문서를 만듭니다." ma:contentTypeScope="" ma:versionID="f084bbb7829c0c4847e79bb8576c2512">
  <xsd:schema xmlns:xsd="http://www.w3.org/2001/XMLSchema" xmlns:xs="http://www.w3.org/2001/XMLSchema" xmlns:p="http://schemas.microsoft.com/office/2006/metadata/properties" xmlns:ns2="7ab4a84b-0281-4dd2-b4f7-026aa8c2d20f" targetNamespace="http://schemas.microsoft.com/office/2006/metadata/properties" ma:root="true" ma:fieldsID="b5ab953ee0f1791d6772faf4fe098ff5" ns2:_="">
    <xsd:import namespace="7ab4a84b-0281-4dd2-b4f7-026aa8c2d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4a84b-0281-4dd2-b4f7-026aa8c2d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1E9096-ECD4-44B0-96A8-748BF608A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b4a84b-0281-4dd2-b4f7-026aa8c2d2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B8177-2CC5-4325-89F4-909AE440AE67}">
  <ds:schemaRefs>
    <ds:schemaRef ds:uri="http://www.w3.org/XML/1998/namespace"/>
    <ds:schemaRef ds:uri="7ab4a84b-0281-4dd2-b4f7-026aa8c2d20f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57B3A09-E3D1-462D-9903-612E9CEA68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와이드스크린</PresentationFormat>
  <Paragraphs>167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 ExtraBold</vt:lpstr>
      <vt:lpstr>나눔고딕</vt:lpstr>
      <vt:lpstr>1훈나무그늘 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김효정</cp:lastModifiedBy>
  <cp:revision>1</cp:revision>
  <dcterms:created xsi:type="dcterms:W3CDTF">2016-12-29T12:06:27Z</dcterms:created>
  <dcterms:modified xsi:type="dcterms:W3CDTF">2022-03-06T09:28:07Z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0x010100003339E55045C644A9E8D208226CB5BF</vt:lpwstr>
  </property>
</Properties>
</file>